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4660"/>
  </p:normalViewPr>
  <p:slideViewPr>
    <p:cSldViewPr snapToGrid="0">
      <p:cViewPr>
        <p:scale>
          <a:sx n="100" d="100"/>
          <a:sy n="100" d="100"/>
        </p:scale>
        <p:origin x="-990" y="-7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F6E99F-4F0E-4D0E-8B94-894D4A785D8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36F96304-5C45-490C-B748-0C4AB688A2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B6CFF49D-2BCB-4368-AFF9-6FF19586E3BE}"/>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3F3D4D3A-E4A5-4E2F-A391-C1584D8A4E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FDC9BE1-B973-46F8-B6B5-F70F3BAB88EC}"/>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278252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AF52958-6793-4BF8-B648-09C491BF455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2D880A9-BB6E-4537-8569-F79B9768690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018CA41-C77E-4E2C-B2ED-84D21C2902F4}"/>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3C124BE4-D064-49C9-90ED-F834B97C814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03856C1-C3A9-46B5-A647-A15647ADE861}"/>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75214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0904E38-34C0-475D-B0EE-2FF9D24CC58A}"/>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217735A5-4624-4BE6-AF97-0A562CB3578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1E93DDB-5C4F-455B-B0D1-B56CE619432A}"/>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BA499379-23B2-4E94-9ABE-90B13C17FA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91B0500-571E-4682-8459-F0B2DD293D2C}"/>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2584709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4C2EB11-5E52-48B1-9967-EEBC411B043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BACCE8-23DA-4E06-BCB7-D8D50BB5381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C60FE0D6-7F49-421B-BC7A-B34B06C06938}"/>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DE35E974-E16F-4209-B4D6-58531561D8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0364D10-53E8-4252-AB6D-A1AB4EE938B9}"/>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75618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F31639A-6A9E-4FD6-A5C4-AD7857AA476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E3415E17-07D9-494F-8868-F0A480CB1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A5495C30-7EEA-46BF-8A21-D798FC9B274B}"/>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DDE7975C-C072-482C-A3AC-8CE89E0C22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887F6FE7-AB4F-4FC1-AF2C-B95F48546D4F}"/>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1980226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36DE7E7-B0EB-41CD-A018-6066551089D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07BDC2D-464F-4D51-92FF-2B8B4CA73FE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F6B7A56E-0ABC-4695-92F2-2FCC32BFC79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EA8C750-A29C-47BA-AE60-B689316EC45D}"/>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6" name="页脚占位符 5">
            <a:extLst>
              <a:ext uri="{FF2B5EF4-FFF2-40B4-BE49-F238E27FC236}">
                <a16:creationId xmlns:a16="http://schemas.microsoft.com/office/drawing/2014/main" xmlns="" id="{3BCBFAC3-8C3D-45A0-9C13-EC309D56C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3119B18-2088-452E-B9D4-C0B0C0F7AD68}"/>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4262537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649579F-C18A-49F0-AA3E-D5B79BC703A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41DF0A5-111D-4747-8FDD-3D043309AE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0659B1B3-C6C0-4FA7-8B46-E0A0D5AB2D4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1A136C7-B0BC-4570-9278-CCF25CDAA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2171FDF5-2B83-4B2F-A3FC-DBBDCB40D84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A021E83-E718-495C-8D3E-206E6DBB2A9B}"/>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8" name="页脚占位符 7">
            <a:extLst>
              <a:ext uri="{FF2B5EF4-FFF2-40B4-BE49-F238E27FC236}">
                <a16:creationId xmlns:a16="http://schemas.microsoft.com/office/drawing/2014/main" xmlns="" id="{E1CB57B7-8428-44F0-A1FC-2A58F2D0164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6E1F2E98-8374-473A-891E-4FF4585B6BD9}"/>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314489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57BB1B-6D24-4170-8671-3AAC825F61E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888C0ED-852A-4FAA-8DF7-72C056C9CC03}"/>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4" name="页脚占位符 3">
            <a:extLst>
              <a:ext uri="{FF2B5EF4-FFF2-40B4-BE49-F238E27FC236}">
                <a16:creationId xmlns:a16="http://schemas.microsoft.com/office/drawing/2014/main" xmlns="" id="{33090579-AC04-41A6-A2E9-38A7A4D0602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A9EAFC9A-C823-4F21-9989-716925030F4F}"/>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3188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4D3BF18-7552-4766-B0EA-3C53F5DDBD6C}"/>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3" name="页脚占位符 2">
            <a:extLst>
              <a:ext uri="{FF2B5EF4-FFF2-40B4-BE49-F238E27FC236}">
                <a16:creationId xmlns:a16="http://schemas.microsoft.com/office/drawing/2014/main" xmlns="" id="{FFEF6B1C-37F9-48E6-B0F3-81E3CE24226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5099610B-4FEC-4CE3-BD2B-FB223199D925}"/>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188530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04C0027-7176-4CC6-BE38-1E7F5A2745C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AAE34D25-0306-4690-A5D6-E5B0D6CD2E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DD7587E4-1DD3-44B4-B669-67482AC5E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9A862E98-7FB6-4C79-936F-EE15FF208023}"/>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6" name="页脚占位符 5">
            <a:extLst>
              <a:ext uri="{FF2B5EF4-FFF2-40B4-BE49-F238E27FC236}">
                <a16:creationId xmlns:a16="http://schemas.microsoft.com/office/drawing/2014/main" xmlns="" id="{116EDD6C-47D3-403D-8DC6-F615856B50D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0C052B3F-8C1E-4604-80F4-7A3DDE186F98}"/>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227597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4114533-0CCC-48CD-9FFE-47528E92D6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77953DEB-0E65-4E82-9BF2-272C90330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1E029342-A115-48E8-9477-3D1273EAF0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BDFE086-1D6D-4AC6-B95C-9E634A694FAB}"/>
              </a:ext>
            </a:extLst>
          </p:cNvPr>
          <p:cNvSpPr>
            <a:spLocks noGrp="1"/>
          </p:cNvSpPr>
          <p:nvPr>
            <p:ph type="dt" sz="half" idx="10"/>
          </p:nvPr>
        </p:nvSpPr>
        <p:spPr/>
        <p:txBody>
          <a:bodyPr/>
          <a:lstStyle/>
          <a:p>
            <a:fld id="{8FF9F56F-D48C-46F9-85B0-E1AFF1DB0E91}" type="datetimeFigureOut">
              <a:rPr lang="zh-CN" altLang="en-US" smtClean="0"/>
              <a:pPr/>
              <a:t>2020/9/14</a:t>
            </a:fld>
            <a:endParaRPr lang="zh-CN" altLang="en-US"/>
          </a:p>
        </p:txBody>
      </p:sp>
      <p:sp>
        <p:nvSpPr>
          <p:cNvPr id="6" name="页脚占位符 5">
            <a:extLst>
              <a:ext uri="{FF2B5EF4-FFF2-40B4-BE49-F238E27FC236}">
                <a16:creationId xmlns:a16="http://schemas.microsoft.com/office/drawing/2014/main" xmlns="" id="{BE9CC128-6509-46E1-87ED-F17456C5A0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674B3DB-4C45-4F2D-875F-C2E1B8BC72EA}"/>
              </a:ext>
            </a:extLst>
          </p:cNvPr>
          <p:cNvSpPr>
            <a:spLocks noGrp="1"/>
          </p:cNvSpPr>
          <p:nvPr>
            <p:ph type="sldNum" sz="quarter" idx="12"/>
          </p:nvPr>
        </p:nvSpPr>
        <p:spPr/>
        <p:txBody>
          <a:body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150628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EFF2A84C-5A3F-4D34-BD0A-7B1844755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7E57C81-B487-4B39-A0F2-305DD1CEF3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F51012C-A457-40D1-9297-59FB8E3022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9F56F-D48C-46F9-85B0-E1AFF1DB0E91}" type="datetimeFigureOut">
              <a:rPr lang="zh-CN" altLang="en-US" smtClean="0"/>
              <a:pPr/>
              <a:t>2020/9/14</a:t>
            </a:fld>
            <a:endParaRPr lang="zh-CN" altLang="en-US"/>
          </a:p>
        </p:txBody>
      </p:sp>
      <p:sp>
        <p:nvSpPr>
          <p:cNvPr id="5" name="页脚占位符 4">
            <a:extLst>
              <a:ext uri="{FF2B5EF4-FFF2-40B4-BE49-F238E27FC236}">
                <a16:creationId xmlns:a16="http://schemas.microsoft.com/office/drawing/2014/main" xmlns="" id="{7CE26314-827C-495F-8200-A9CA08BCDB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68BDBC7-BDB9-4B53-9F83-75F078FBB3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DC725-5783-481F-A74C-491510A5CBED}" type="slidenum">
              <a:rPr lang="zh-CN" altLang="en-US" smtClean="0"/>
              <a:pPr/>
              <a:t>‹#›</a:t>
            </a:fld>
            <a:endParaRPr lang="zh-CN" altLang="en-US"/>
          </a:p>
        </p:txBody>
      </p:sp>
    </p:spTree>
    <p:extLst>
      <p:ext uri="{BB962C8B-B14F-4D97-AF65-F5344CB8AC3E}">
        <p14:creationId xmlns:p14="http://schemas.microsoft.com/office/powerpoint/2010/main" val="419762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jx.cn/jq/90113906.aspx"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jx.cn/jq/90113927.aspx"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jx.cn/jq/90113753.aspx"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5DEFB0EF-F8CB-4A9F-9346-69AD3FDCAABC}"/>
              </a:ext>
            </a:extLst>
          </p:cNvPr>
          <p:cNvPicPr>
            <a:picLocks noChangeAspect="1"/>
          </p:cNvPicPr>
          <p:nvPr/>
        </p:nvPicPr>
        <p:blipFill rotWithShape="1">
          <a:blip r:embed="rId2">
            <a:extLst>
              <a:ext uri="{28A0092B-C50C-407E-A947-70E740481C1C}">
                <a14:useLocalDpi xmlns:a14="http://schemas.microsoft.com/office/drawing/2010/main" val="0"/>
              </a:ext>
            </a:extLst>
          </a:blip>
          <a:srcRect b="11678"/>
          <a:stretch/>
        </p:blipFill>
        <p:spPr>
          <a:xfrm>
            <a:off x="-113348" y="-416560"/>
            <a:ext cx="12418695" cy="7318354"/>
          </a:xfrm>
          <a:prstGeom prst="rect">
            <a:avLst/>
          </a:prstGeom>
        </p:spPr>
      </p:pic>
      <p:sp>
        <p:nvSpPr>
          <p:cNvPr id="6" name="矩形 5">
            <a:extLst>
              <a:ext uri="{FF2B5EF4-FFF2-40B4-BE49-F238E27FC236}">
                <a16:creationId xmlns:a16="http://schemas.microsoft.com/office/drawing/2014/main" xmlns="" id="{86C190B7-ED74-4DAF-976B-C3D94BED8E16}"/>
              </a:ext>
            </a:extLst>
          </p:cNvPr>
          <p:cNvSpPr/>
          <p:nvPr/>
        </p:nvSpPr>
        <p:spPr>
          <a:xfrm>
            <a:off x="-113348" y="-416560"/>
            <a:ext cx="12192000" cy="7318354"/>
          </a:xfrm>
          <a:prstGeom prst="rect">
            <a:avLst/>
          </a:prstGeom>
          <a:gradFill flip="none" rotWithShape="1">
            <a:gsLst>
              <a:gs pos="100000">
                <a:schemeClr val="bg1">
                  <a:alpha val="0"/>
                </a:schemeClr>
              </a:gs>
              <a:gs pos="71000">
                <a:srgbClr val="696969">
                  <a:alpha val="0"/>
                </a:srgbClr>
              </a:gs>
              <a:gs pos="19000">
                <a:schemeClr val="tx1">
                  <a:lumMod val="15000"/>
                  <a:alpha val="71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7" name="文本框 6">
            <a:extLst>
              <a:ext uri="{FF2B5EF4-FFF2-40B4-BE49-F238E27FC236}">
                <a16:creationId xmlns:a16="http://schemas.microsoft.com/office/drawing/2014/main" xmlns="" id="{578159E9-7D57-4BC9-BAA0-F8A23F4C467C}"/>
              </a:ext>
            </a:extLst>
          </p:cNvPr>
          <p:cNvSpPr txBox="1"/>
          <p:nvPr/>
        </p:nvSpPr>
        <p:spPr>
          <a:xfrm>
            <a:off x="754523" y="4681605"/>
            <a:ext cx="11891192" cy="1569660"/>
          </a:xfrm>
          <a:prstGeom prst="rect">
            <a:avLst/>
          </a:prstGeom>
          <a:noFill/>
        </p:spPr>
        <p:txBody>
          <a:bodyPr wrap="square" rtlCol="0">
            <a:spAutoFit/>
          </a:bodyPr>
          <a:lstStyle/>
          <a:p>
            <a:r>
              <a:rPr kumimoji="1" lang="zh-CN" altLang="en-US" sz="4800" b="1" dirty="0" smtClean="0">
                <a:solidFill>
                  <a:schemeClr val="bg1"/>
                </a:solidFill>
                <a:latin typeface="Microsoft YaHei" charset="-122"/>
                <a:ea typeface="Microsoft YaHei" charset="-122"/>
                <a:cs typeface="Microsoft YaHei" charset="-122"/>
              </a:rPr>
              <a:t>国家自然科学基金</a:t>
            </a:r>
            <a:endParaRPr kumimoji="1" lang="en-US" altLang="zh-CN" sz="4800" b="1" dirty="0" smtClean="0">
              <a:solidFill>
                <a:schemeClr val="bg1"/>
              </a:solidFill>
              <a:latin typeface="Microsoft YaHei" charset="-122"/>
              <a:ea typeface="Microsoft YaHei" charset="-122"/>
              <a:cs typeface="Microsoft YaHei" charset="-122"/>
            </a:endParaRPr>
          </a:p>
          <a:p>
            <a:r>
              <a:rPr kumimoji="1" lang="zh-CN" altLang="en-US" sz="4800" b="1" dirty="0" smtClean="0">
                <a:solidFill>
                  <a:schemeClr val="bg1"/>
                </a:solidFill>
                <a:latin typeface="Microsoft YaHei" charset="-122"/>
                <a:ea typeface="Microsoft YaHei" charset="-122"/>
                <a:cs typeface="Microsoft YaHei" charset="-122"/>
              </a:rPr>
              <a:t>自</a:t>
            </a:r>
            <a:r>
              <a:rPr kumimoji="1" lang="zh-CN" altLang="en-US" sz="4800" b="1" dirty="0">
                <a:solidFill>
                  <a:schemeClr val="bg1"/>
                </a:solidFill>
                <a:latin typeface="Microsoft YaHei" charset="-122"/>
                <a:ea typeface="Microsoft YaHei" charset="-122"/>
                <a:cs typeface="Microsoft YaHei" charset="-122"/>
              </a:rPr>
              <a:t>评价问卷</a:t>
            </a:r>
          </a:p>
        </p:txBody>
      </p:sp>
      <p:sp>
        <p:nvSpPr>
          <p:cNvPr id="8" name="矩形 7">
            <a:extLst>
              <a:ext uri="{FF2B5EF4-FFF2-40B4-BE49-F238E27FC236}">
                <a16:creationId xmlns:a16="http://schemas.microsoft.com/office/drawing/2014/main" xmlns="" id="{E3392CAB-CCF2-40FD-9EBF-A03283A9C6D9}"/>
              </a:ext>
            </a:extLst>
          </p:cNvPr>
          <p:cNvSpPr/>
          <p:nvPr/>
        </p:nvSpPr>
        <p:spPr>
          <a:xfrm>
            <a:off x="216568" y="4681605"/>
            <a:ext cx="286352"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7DC1D3"/>
              </a:solidFill>
            </a:endParaRPr>
          </a:p>
        </p:txBody>
      </p:sp>
    </p:spTree>
    <p:extLst>
      <p:ext uri="{BB962C8B-B14F-4D97-AF65-F5344CB8AC3E}">
        <p14:creationId xmlns:p14="http://schemas.microsoft.com/office/powerpoint/2010/main" val="1313375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41E98074-0B60-4EBB-A680-434C707DC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1629449"/>
            <a:ext cx="2813967" cy="4695380"/>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a:extLst>
              <a:ext uri="{FF2B5EF4-FFF2-40B4-BE49-F238E27FC236}">
                <a16:creationId xmlns:a16="http://schemas.microsoft.com/office/drawing/2014/main" xmlns="" id="{E7591DBC-A04F-4444-A556-EC9FBC825D72}"/>
              </a:ext>
            </a:extLst>
          </p:cNvPr>
          <p:cNvSpPr txBox="1">
            <a:spLocks/>
          </p:cNvSpPr>
          <p:nvPr/>
        </p:nvSpPr>
        <p:spPr>
          <a:xfrm>
            <a:off x="838199" y="181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latin typeface="微软雅黑" panose="020B0503020204020204" pitchFamily="34" charset="-122"/>
                <a:ea typeface="微软雅黑" panose="020B0503020204020204" pitchFamily="34" charset="-122"/>
              </a:rPr>
              <a:t>问卷</a:t>
            </a:r>
            <a:r>
              <a:rPr lang="en-US" altLang="zh-CN" sz="3600" b="1" dirty="0">
                <a:latin typeface="微软雅黑" panose="020B0503020204020204" pitchFamily="34" charset="-122"/>
                <a:ea typeface="微软雅黑" panose="020B0503020204020204" pitchFamily="34" charset="-122"/>
              </a:rPr>
              <a:t>1 </a:t>
            </a:r>
            <a:r>
              <a:rPr lang="zh-CN" altLang="en-US" sz="3600" b="1" dirty="0">
                <a:latin typeface="微软雅黑" panose="020B0503020204020204" pitchFamily="34" charset="-122"/>
                <a:ea typeface="微软雅黑" panose="020B0503020204020204" pitchFamily="34" charset="-122"/>
              </a:rPr>
              <a:t>项目申请人调查问卷</a:t>
            </a:r>
          </a:p>
        </p:txBody>
      </p:sp>
      <p:sp>
        <p:nvSpPr>
          <p:cNvPr id="5" name="矩形 4">
            <a:extLst>
              <a:ext uri="{FF2B5EF4-FFF2-40B4-BE49-F238E27FC236}">
                <a16:creationId xmlns:a16="http://schemas.microsoft.com/office/drawing/2014/main" xmlns="" id="{0AA7E6B7-F8F7-4F93-960F-B3C97840DBF5}"/>
              </a:ext>
            </a:extLst>
          </p:cNvPr>
          <p:cNvSpPr/>
          <p:nvPr/>
        </p:nvSpPr>
        <p:spPr>
          <a:xfrm rot="5400000">
            <a:off x="1865992" y="200555"/>
            <a:ext cx="81061" cy="213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7DC1D3"/>
              </a:solidFill>
            </a:endParaRPr>
          </a:p>
        </p:txBody>
      </p:sp>
      <p:sp>
        <p:nvSpPr>
          <p:cNvPr id="9" name="文本框 8">
            <a:extLst>
              <a:ext uri="{FF2B5EF4-FFF2-40B4-BE49-F238E27FC236}">
                <a16:creationId xmlns:a16="http://schemas.microsoft.com/office/drawing/2014/main" xmlns="" id="{31C77B0B-C2B0-49F3-BE57-8E21E59E80DC}"/>
              </a:ext>
            </a:extLst>
          </p:cNvPr>
          <p:cNvSpPr txBox="1"/>
          <p:nvPr/>
        </p:nvSpPr>
        <p:spPr>
          <a:xfrm>
            <a:off x="4267199" y="1529498"/>
            <a:ext cx="7086599" cy="3661708"/>
          </a:xfrm>
          <a:prstGeom prst="rect">
            <a:avLst/>
          </a:prstGeom>
          <a:noFill/>
        </p:spPr>
        <p:txBody>
          <a:bodyPr wrap="square">
            <a:spAutoFit/>
          </a:bodyPr>
          <a:lstStyle/>
          <a:p>
            <a:pPr indent="228600" algn="l">
              <a:lnSpc>
                <a:spcPct val="150000"/>
              </a:lnSpc>
              <a:spcAft>
                <a:spcPts val="0"/>
              </a:spcAft>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根据国家自然科学基金委《关于进一步开展依托单位对国家自然科学基金项目自评价试点工作的通知》（国科金计函〔</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59</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号）安排，为开展</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年度我校组织实施的国家自然科学基金项目绩效自评价工作，现特向</a:t>
            </a:r>
            <a:r>
              <a:rPr lang="en-US" altLang="zh-CN"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zh-CN"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年国家自然科学基金项目申请人（包括获资助和未获资助的申请人）</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开展满意度调查。本项调查问卷为匿名填写，仅在统计意义上监测分析我校国家自然科学基金管理工作，对您个人申请基金项目及其他方面没有任何影响。</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304800" algn="l">
              <a:lnSpc>
                <a:spcPct val="125000"/>
              </a:lnSpc>
              <a:spcAft>
                <a:spcPts val="0"/>
              </a:spcAft>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问卷提交截止日期：</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17</a:t>
            </a:r>
            <a:r>
              <a:rPr lang="zh-CN" altLang="en-US"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日</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306070" algn="l">
              <a:lnSpc>
                <a:spcPct val="125000"/>
              </a:lnSpc>
              <a:spcAft>
                <a:spcPts val="0"/>
              </a:spcAft>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感谢您在百忙之中参与本项调查！</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xmlns="" id="{0DD3C8E5-688A-4FD6-A05C-805FFB32B9E4}"/>
              </a:ext>
            </a:extLst>
          </p:cNvPr>
          <p:cNvSpPr txBox="1"/>
          <p:nvPr/>
        </p:nvSpPr>
        <p:spPr>
          <a:xfrm>
            <a:off x="4267198" y="5450422"/>
            <a:ext cx="7724173"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电脑答题请点击链接：</a:t>
            </a:r>
            <a:r>
              <a:rPr lang="de-DE" altLang="zh-CN" dirty="0">
                <a:latin typeface="微软雅黑" panose="020B0503020204020204" pitchFamily="34" charset="-122"/>
                <a:ea typeface="微软雅黑" panose="020B0503020204020204" pitchFamily="34" charset="-122"/>
                <a:hlinkClick r:id="rId3"/>
              </a:rPr>
              <a:t>https://www.wjx.cn/jq/90113906.aspx</a:t>
            </a:r>
            <a:endParaRPr lang="de-DE"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手机答题请扫描左侧二维码进行问卷填写，谢谢</a:t>
            </a:r>
          </a:p>
        </p:txBody>
      </p:sp>
    </p:spTree>
    <p:extLst>
      <p:ext uri="{BB962C8B-B14F-4D97-AF65-F5344CB8AC3E}">
        <p14:creationId xmlns:p14="http://schemas.microsoft.com/office/powerpoint/2010/main" val="2813758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9D969B9E-0450-4E96-81E6-1ACC93C7BA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8" y="1629449"/>
            <a:ext cx="2813967" cy="4695807"/>
          </a:xfrm>
          <a:prstGeom prst="rect">
            <a:avLst/>
          </a:prstGeom>
        </p:spPr>
      </p:pic>
      <p:sp>
        <p:nvSpPr>
          <p:cNvPr id="4" name="标题 1">
            <a:extLst>
              <a:ext uri="{FF2B5EF4-FFF2-40B4-BE49-F238E27FC236}">
                <a16:creationId xmlns:a16="http://schemas.microsoft.com/office/drawing/2014/main" xmlns="" id="{E7591DBC-A04F-4444-A556-EC9FBC825D72}"/>
              </a:ext>
            </a:extLst>
          </p:cNvPr>
          <p:cNvSpPr txBox="1">
            <a:spLocks/>
          </p:cNvSpPr>
          <p:nvPr/>
        </p:nvSpPr>
        <p:spPr>
          <a:xfrm>
            <a:off x="838199" y="181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latin typeface="微软雅黑" panose="020B0503020204020204" pitchFamily="34" charset="-122"/>
                <a:ea typeface="微软雅黑" panose="020B0503020204020204" pitchFamily="34" charset="-122"/>
              </a:rPr>
              <a:t>问卷</a:t>
            </a:r>
            <a:r>
              <a:rPr lang="en-US" altLang="zh-CN" sz="3600" b="1" dirty="0">
                <a:latin typeface="微软雅黑" panose="020B0503020204020204" pitchFamily="34" charset="-122"/>
                <a:ea typeface="微软雅黑" panose="020B0503020204020204" pitchFamily="34" charset="-122"/>
              </a:rPr>
              <a:t>2 </a:t>
            </a:r>
            <a:r>
              <a:rPr lang="zh-CN" altLang="en-US" sz="3600" b="1" dirty="0">
                <a:latin typeface="微软雅黑" panose="020B0503020204020204" pitchFamily="34" charset="-122"/>
                <a:ea typeface="微软雅黑" panose="020B0503020204020204" pitchFamily="34" charset="-122"/>
              </a:rPr>
              <a:t>在研项目负责人调查问卷</a:t>
            </a:r>
          </a:p>
        </p:txBody>
      </p:sp>
      <p:sp>
        <p:nvSpPr>
          <p:cNvPr id="5" name="矩形 4">
            <a:extLst>
              <a:ext uri="{FF2B5EF4-FFF2-40B4-BE49-F238E27FC236}">
                <a16:creationId xmlns:a16="http://schemas.microsoft.com/office/drawing/2014/main" xmlns="" id="{0AA7E6B7-F8F7-4F93-960F-B3C97840DBF5}"/>
              </a:ext>
            </a:extLst>
          </p:cNvPr>
          <p:cNvSpPr/>
          <p:nvPr/>
        </p:nvSpPr>
        <p:spPr>
          <a:xfrm rot="5400000">
            <a:off x="1865992" y="200555"/>
            <a:ext cx="81061" cy="213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7DC1D3"/>
              </a:solidFill>
            </a:endParaRPr>
          </a:p>
        </p:txBody>
      </p:sp>
      <p:sp>
        <p:nvSpPr>
          <p:cNvPr id="9" name="文本框 8">
            <a:extLst>
              <a:ext uri="{FF2B5EF4-FFF2-40B4-BE49-F238E27FC236}">
                <a16:creationId xmlns:a16="http://schemas.microsoft.com/office/drawing/2014/main" xmlns="" id="{31C77B0B-C2B0-49F3-BE57-8E21E59E80DC}"/>
              </a:ext>
            </a:extLst>
          </p:cNvPr>
          <p:cNvSpPr txBox="1"/>
          <p:nvPr/>
        </p:nvSpPr>
        <p:spPr>
          <a:xfrm>
            <a:off x="4267199" y="1529498"/>
            <a:ext cx="7086599" cy="3730958"/>
          </a:xfrm>
          <a:prstGeom prst="rect">
            <a:avLst/>
          </a:prstGeom>
          <a:noFill/>
        </p:spPr>
        <p:txBody>
          <a:bodyPr wrap="square">
            <a:spAutoFit/>
          </a:bodyPr>
          <a:lstStyle/>
          <a:p>
            <a:pPr indent="228600" algn="l">
              <a:lnSpc>
                <a:spcPct val="150000"/>
              </a:lnSpc>
              <a:spcAft>
                <a:spcPts val="0"/>
              </a:spcAft>
            </a:pP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根据国家自然科学基金委</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关于进一步开展依托单位对国家自然科学基金项目自评价试点工作的通知</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（国科金计函</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〔2020〕59</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号）安排，为开展</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年度我校组织实施的国家自然科学基金项目绩效自评价工作，现特向</a:t>
            </a:r>
            <a:r>
              <a:rPr lang="en-US" altLang="zh-CN"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年国家自然科学基金在研项目负责人</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开展满意度调查。本项调查问卷为匿名填写，仅在统计意义上监测分析我校国家自然科学基金管理工作，对您个人申请基金项目及其他方面没有任何影响。</a:t>
            </a:r>
            <a:endPar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28600" algn="l">
              <a:lnSpc>
                <a:spcPct val="150000"/>
              </a:lnSpc>
              <a:spcAft>
                <a:spcPts val="0"/>
              </a:spcAft>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问卷提交截止日期：</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17</a:t>
            </a:r>
            <a:r>
              <a:rPr lang="zh-CN" altLang="en-US"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日</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306070" algn="l">
              <a:lnSpc>
                <a:spcPct val="125000"/>
              </a:lnSpc>
              <a:spcAft>
                <a:spcPts val="0"/>
              </a:spcAft>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感谢您在百忙之中参与本项调查！</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xmlns="" id="{109FD0C4-BAD0-4F06-85A2-899BB3D365FB}"/>
              </a:ext>
            </a:extLst>
          </p:cNvPr>
          <p:cNvSpPr txBox="1"/>
          <p:nvPr/>
        </p:nvSpPr>
        <p:spPr>
          <a:xfrm>
            <a:off x="4267199" y="5450422"/>
            <a:ext cx="7724173"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电脑答题请点击链接：</a:t>
            </a:r>
            <a:r>
              <a:rPr lang="de-DE" altLang="zh-CN" dirty="0">
                <a:latin typeface="微软雅黑" panose="020B0503020204020204" pitchFamily="34" charset="-122"/>
                <a:ea typeface="微软雅黑" panose="020B0503020204020204" pitchFamily="34" charset="-122"/>
                <a:hlinkClick r:id="rId3"/>
              </a:rPr>
              <a:t>https://www.wjx.cn/jq/90113927.aspx</a:t>
            </a:r>
            <a:endParaRPr lang="de-DE"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手机答题请扫描左侧二维码进行问卷填写，谢谢</a:t>
            </a:r>
          </a:p>
        </p:txBody>
      </p:sp>
    </p:spTree>
    <p:extLst>
      <p:ext uri="{BB962C8B-B14F-4D97-AF65-F5344CB8AC3E}">
        <p14:creationId xmlns:p14="http://schemas.microsoft.com/office/powerpoint/2010/main" val="941152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4A9FC2BA-EBC2-4C21-82A1-A221C9CB1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1643844"/>
            <a:ext cx="2811031" cy="4690481"/>
          </a:xfrm>
          <a:prstGeom prst="rect">
            <a:avLst/>
          </a:prstGeom>
          <a:noFill/>
          <a:extLst>
            <a:ext uri="{909E8E84-426E-40DD-AFC4-6F175D3DCCD1}">
              <a14:hiddenFill xmlns:a14="http://schemas.microsoft.com/office/drawing/2010/main">
                <a:solidFill>
                  <a:srgbClr val="FFFFFF"/>
                </a:solidFill>
              </a14:hiddenFill>
            </a:ext>
          </a:extLst>
        </p:spPr>
      </p:pic>
      <p:sp>
        <p:nvSpPr>
          <p:cNvPr id="4" name="标题 1">
            <a:extLst>
              <a:ext uri="{FF2B5EF4-FFF2-40B4-BE49-F238E27FC236}">
                <a16:creationId xmlns:a16="http://schemas.microsoft.com/office/drawing/2014/main" xmlns="" id="{E7591DBC-A04F-4444-A556-EC9FBC825D72}"/>
              </a:ext>
            </a:extLst>
          </p:cNvPr>
          <p:cNvSpPr txBox="1">
            <a:spLocks/>
          </p:cNvSpPr>
          <p:nvPr/>
        </p:nvSpPr>
        <p:spPr>
          <a:xfrm>
            <a:off x="838199" y="181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latin typeface="微软雅黑" panose="020B0503020204020204" pitchFamily="34" charset="-122"/>
                <a:ea typeface="微软雅黑" panose="020B0503020204020204" pitchFamily="34" charset="-122"/>
              </a:rPr>
              <a:t>问卷</a:t>
            </a:r>
            <a:r>
              <a:rPr lang="en-US" altLang="zh-CN" sz="3600" b="1" dirty="0">
                <a:latin typeface="微软雅黑" panose="020B0503020204020204" pitchFamily="34" charset="-122"/>
                <a:ea typeface="微软雅黑" panose="020B0503020204020204" pitchFamily="34" charset="-122"/>
              </a:rPr>
              <a:t>3 </a:t>
            </a:r>
            <a:r>
              <a:rPr lang="zh-CN" altLang="en-US" sz="3600" b="1" dirty="0">
                <a:latin typeface="微软雅黑" panose="020B0503020204020204" pitchFamily="34" charset="-122"/>
                <a:ea typeface="微软雅黑" panose="020B0503020204020204" pitchFamily="34" charset="-122"/>
              </a:rPr>
              <a:t>结题项目负责人调查问卷</a:t>
            </a:r>
          </a:p>
        </p:txBody>
      </p:sp>
      <p:sp>
        <p:nvSpPr>
          <p:cNvPr id="5" name="矩形 4">
            <a:extLst>
              <a:ext uri="{FF2B5EF4-FFF2-40B4-BE49-F238E27FC236}">
                <a16:creationId xmlns:a16="http://schemas.microsoft.com/office/drawing/2014/main" xmlns="" id="{0AA7E6B7-F8F7-4F93-960F-B3C97840DBF5}"/>
              </a:ext>
            </a:extLst>
          </p:cNvPr>
          <p:cNvSpPr/>
          <p:nvPr/>
        </p:nvSpPr>
        <p:spPr>
          <a:xfrm rot="5400000">
            <a:off x="1865992" y="200555"/>
            <a:ext cx="81061" cy="21366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7DC1D3"/>
              </a:solidFill>
            </a:endParaRPr>
          </a:p>
        </p:txBody>
      </p:sp>
      <p:sp>
        <p:nvSpPr>
          <p:cNvPr id="9" name="文本框 8">
            <a:extLst>
              <a:ext uri="{FF2B5EF4-FFF2-40B4-BE49-F238E27FC236}">
                <a16:creationId xmlns:a16="http://schemas.microsoft.com/office/drawing/2014/main" xmlns="" id="{31C77B0B-C2B0-49F3-BE57-8E21E59E80DC}"/>
              </a:ext>
            </a:extLst>
          </p:cNvPr>
          <p:cNvSpPr txBox="1"/>
          <p:nvPr/>
        </p:nvSpPr>
        <p:spPr>
          <a:xfrm>
            <a:off x="4267199" y="1529498"/>
            <a:ext cx="7086599" cy="3730958"/>
          </a:xfrm>
          <a:prstGeom prst="rect">
            <a:avLst/>
          </a:prstGeom>
          <a:noFill/>
        </p:spPr>
        <p:txBody>
          <a:bodyPr wrap="square">
            <a:spAutoFit/>
          </a:bodyPr>
          <a:lstStyle/>
          <a:p>
            <a:pPr indent="228600" algn="l">
              <a:lnSpc>
                <a:spcPct val="150000"/>
              </a:lnSpc>
              <a:spcAft>
                <a:spcPts val="0"/>
              </a:spcAft>
            </a:pP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根据国家自然科学基金委</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关于进一步开展依托单位对国家自然科学基金项目自评价试点工作的通知</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（国科金计函</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〔2020〕59</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号）安排，为开展</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年度我校组织实施的国家自然科学基金项目绩效自评价工作，现特向</a:t>
            </a:r>
            <a:r>
              <a:rPr lang="en-US" altLang="zh-CN"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2019</a:t>
            </a:r>
            <a:r>
              <a:rPr lang="zh-CN" altLang="en-US" sz="1800" b="1" u="sng" kern="0" dirty="0">
                <a:effectLst/>
                <a:latin typeface="微软雅黑" panose="020B0503020204020204" pitchFamily="34" charset="-122"/>
                <a:ea typeface="微软雅黑" panose="020B0503020204020204" pitchFamily="34" charset="-122"/>
                <a:cs typeface="Times New Roman" panose="02020603050405020304" pitchFamily="18" charset="0"/>
              </a:rPr>
              <a:t>年国家自然科学基金结题项目负责人</a:t>
            </a:r>
            <a:r>
              <a:rPr lang="zh-CN" altLang="en-US" sz="1800" kern="0" dirty="0">
                <a:effectLst/>
                <a:latin typeface="微软雅黑" panose="020B0503020204020204" pitchFamily="34" charset="-122"/>
                <a:ea typeface="微软雅黑" panose="020B0503020204020204" pitchFamily="34" charset="-122"/>
                <a:cs typeface="Times New Roman" panose="02020603050405020304" pitchFamily="18" charset="0"/>
              </a:rPr>
              <a:t>开展满意度调查。本项调查问卷为匿名填写，仅在统计意义上监测分析我校国家自然科学基金管理工作，对您个人申请基金项目及其他方面没有任何影响。</a:t>
            </a:r>
            <a:endPar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228600" algn="l">
              <a:lnSpc>
                <a:spcPct val="150000"/>
              </a:lnSpc>
              <a:spcAft>
                <a:spcPts val="0"/>
              </a:spcAft>
            </a:pPr>
            <a:r>
              <a:rPr lang="en-US" altLang="zh-CN" kern="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问卷提交截止日期：</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2020</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9</a:t>
            </a:r>
            <a:r>
              <a:rPr lang="zh-CN" altLang="en-US"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17</a:t>
            </a:r>
            <a:r>
              <a:rPr lang="zh-CN" altLang="en-US" sz="1800" kern="0" dirty="0" smtClean="0">
                <a:effectLst/>
                <a:latin typeface="微软雅黑" panose="020B0503020204020204" pitchFamily="34" charset="-122"/>
                <a:ea typeface="微软雅黑" panose="020B0503020204020204" pitchFamily="34" charset="-122"/>
                <a:cs typeface="Times New Roman" panose="02020603050405020304" pitchFamily="18" charset="0"/>
              </a:rPr>
              <a:t>日</a:t>
            </a: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306070" algn="l">
              <a:lnSpc>
                <a:spcPct val="125000"/>
              </a:lnSpc>
              <a:spcAft>
                <a:spcPts val="0"/>
              </a:spcAft>
            </a:pPr>
            <a:r>
              <a:rPr lang="zh-CN" altLang="zh-CN" sz="1800" kern="0" dirty="0">
                <a:effectLst/>
                <a:latin typeface="微软雅黑" panose="020B0503020204020204" pitchFamily="34" charset="-122"/>
                <a:ea typeface="微软雅黑" panose="020B0503020204020204" pitchFamily="34" charset="-122"/>
                <a:cs typeface="Times New Roman" panose="02020603050405020304" pitchFamily="18" charset="0"/>
              </a:rPr>
              <a:t>感谢您在百忙之中参与本项调查！</a:t>
            </a:r>
            <a:endParaRPr lang="zh-CN" alt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文本框 10">
            <a:extLst>
              <a:ext uri="{FF2B5EF4-FFF2-40B4-BE49-F238E27FC236}">
                <a16:creationId xmlns:a16="http://schemas.microsoft.com/office/drawing/2014/main" xmlns="" id="{0E6AEE50-A899-4F8C-B1BC-F3F2A696D02A}"/>
              </a:ext>
            </a:extLst>
          </p:cNvPr>
          <p:cNvSpPr txBox="1"/>
          <p:nvPr/>
        </p:nvSpPr>
        <p:spPr>
          <a:xfrm>
            <a:off x="4267198" y="5450422"/>
            <a:ext cx="7724173" cy="874407"/>
          </a:xfrm>
          <a:prstGeom prst="rect">
            <a:avLst/>
          </a:prstGeom>
          <a:no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电脑答题请点击链接：</a:t>
            </a:r>
            <a:r>
              <a:rPr lang="de-DE" altLang="zh-CN" dirty="0">
                <a:latin typeface="微软雅黑" panose="020B0503020204020204" pitchFamily="34" charset="-122"/>
                <a:ea typeface="微软雅黑" panose="020B0503020204020204" pitchFamily="34" charset="-122"/>
                <a:hlinkClick r:id="rId3"/>
              </a:rPr>
              <a:t>https://www.wjx.cn/jq/90113753.aspx</a:t>
            </a:r>
            <a:endParaRPr lang="de-DE"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手机答题请扫描左侧二维码进行问卷填写，谢谢</a:t>
            </a:r>
          </a:p>
        </p:txBody>
      </p:sp>
    </p:spTree>
    <p:extLst>
      <p:ext uri="{BB962C8B-B14F-4D97-AF65-F5344CB8AC3E}">
        <p14:creationId xmlns:p14="http://schemas.microsoft.com/office/powerpoint/2010/main" val="390304295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471</Words>
  <Application>Microsoft Office PowerPoint</Application>
  <PresentationFormat>自定义</PresentationFormat>
  <Paragraphs>20</Paragraphs>
  <Slides>4</Slides>
  <Notes>0</Notes>
  <HiddenSlides>0</HiddenSlides>
  <MMClips>0</MMClips>
  <ScaleCrop>false</ScaleCrop>
  <HeadingPairs>
    <vt:vector size="4" baseType="variant">
      <vt:variant>
        <vt:lpstr>主题</vt:lpstr>
      </vt:variant>
      <vt:variant>
        <vt:i4>1</vt:i4>
      </vt:variant>
      <vt:variant>
        <vt:lpstr>幻灯片标题</vt:lpstr>
      </vt:variant>
      <vt:variant>
        <vt:i4>4</vt:i4>
      </vt:variant>
    </vt:vector>
  </HeadingPairs>
  <TitlesOfParts>
    <vt:vector size="5" baseType="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Hercules</dc:creator>
  <cp:lastModifiedBy>zxl</cp:lastModifiedBy>
  <cp:revision>22</cp:revision>
  <dcterms:created xsi:type="dcterms:W3CDTF">2020-07-25T02:48:04Z</dcterms:created>
  <dcterms:modified xsi:type="dcterms:W3CDTF">2020-09-14T02:55:38Z</dcterms:modified>
</cp:coreProperties>
</file>